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7" r:id="rId18"/>
    <p:sldId id="271" r:id="rId19"/>
    <p:sldId id="272" r:id="rId20"/>
    <p:sldId id="279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E8FB5-FD5B-4171-BBFE-8EAFAA403CCE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F2778-1A86-4C4F-92EE-921FD4ADC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F2778-1A86-4C4F-92EE-921FD4ADCD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F1A0-C320-4338-A034-886F6997FA19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AF36-8792-44A6-B782-D54996EDA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F1A0-C320-4338-A034-886F6997FA19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AF36-8792-44A6-B782-D54996EDA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F1A0-C320-4338-A034-886F6997FA19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AF36-8792-44A6-B782-D54996EDA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F1A0-C320-4338-A034-886F6997FA19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AF36-8792-44A6-B782-D54996EDA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F1A0-C320-4338-A034-886F6997FA19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AF36-8792-44A6-B782-D54996EDA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F1A0-C320-4338-A034-886F6997FA19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AF36-8792-44A6-B782-D54996EDA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F1A0-C320-4338-A034-886F6997FA19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AF36-8792-44A6-B782-D54996EDA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F1A0-C320-4338-A034-886F6997FA19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AF36-8792-44A6-B782-D54996EDA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F1A0-C320-4338-A034-886F6997FA19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AF36-8792-44A6-B782-D54996EDA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F1A0-C320-4338-A034-886F6997FA19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AF36-8792-44A6-B782-D54996EDA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F1A0-C320-4338-A034-886F6997FA19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AF36-8792-44A6-B782-D54996EDA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5F1A0-C320-4338-A034-886F6997FA19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8AF36-8792-44A6-B782-D54996EDA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pPr algn="r"/>
            <a:r>
              <a:rPr lang="ar-IQ" b="1" dirty="0" smtClean="0"/>
              <a:t>الشروط الصوتية الواجب توفرها في الفضاء الصوتي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676400"/>
            <a:ext cx="8610600" cy="4824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80000"/>
              </a:lnSpc>
              <a:buFontTx/>
              <a:buAutoNum type="arabicPeriod"/>
            </a:pPr>
            <a:r>
              <a:rPr lang="ar-IQ" sz="2400" dirty="0" err="1" smtClean="0"/>
              <a:t>ان</a:t>
            </a:r>
            <a:r>
              <a:rPr lang="ar-IQ" sz="2400" dirty="0" smtClean="0"/>
              <a:t> يكون المصدر الصوتي قويا </a:t>
            </a:r>
            <a:r>
              <a:rPr lang="ar-IQ" sz="2400" dirty="0" err="1" smtClean="0"/>
              <a:t>و</a:t>
            </a:r>
            <a:r>
              <a:rPr lang="ar-IQ" sz="2400" dirty="0" smtClean="0"/>
              <a:t> مسموعا.</a:t>
            </a:r>
          </a:p>
          <a:p>
            <a:pPr marL="457200" indent="-457200" algn="r" rtl="1">
              <a:lnSpc>
                <a:spcPct val="80000"/>
              </a:lnSpc>
              <a:buFontTx/>
              <a:buAutoNum type="arabicPeriod"/>
            </a:pPr>
            <a:r>
              <a:rPr lang="ar-IQ" sz="2400" dirty="0" err="1" smtClean="0"/>
              <a:t>ان</a:t>
            </a:r>
            <a:r>
              <a:rPr lang="ar-IQ" sz="2400" dirty="0" smtClean="0"/>
              <a:t> تتوزع الطاقة الصوتية بكافة المكونات الترددية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جميع </a:t>
            </a:r>
            <a:r>
              <a:rPr lang="ar-IQ" sz="2400" dirty="0" err="1" smtClean="0"/>
              <a:t>اجزاء</a:t>
            </a:r>
            <a:r>
              <a:rPr lang="ar-IQ" sz="2400" dirty="0" smtClean="0"/>
              <a:t> الفضاء بالتساوي.</a:t>
            </a:r>
          </a:p>
          <a:p>
            <a:pPr marL="457200" indent="-457200" algn="r" rtl="1">
              <a:lnSpc>
                <a:spcPct val="80000"/>
              </a:lnSpc>
              <a:buFontTx/>
              <a:buAutoNum type="arabicPeriod"/>
            </a:pPr>
            <a:r>
              <a:rPr lang="ar-IQ" sz="2400" dirty="0" err="1" smtClean="0"/>
              <a:t>ان</a:t>
            </a:r>
            <a:r>
              <a:rPr lang="ar-IQ" sz="2400" dirty="0" smtClean="0"/>
              <a:t> تكون درجة </a:t>
            </a:r>
            <a:r>
              <a:rPr lang="ar-IQ" sz="2400" dirty="0" err="1" smtClean="0"/>
              <a:t>مفهومية</a:t>
            </a:r>
            <a:r>
              <a:rPr lang="ar-IQ" sz="2400" dirty="0" smtClean="0"/>
              <a:t> الكلام </a:t>
            </a:r>
            <a:r>
              <a:rPr lang="ar-IQ" sz="2400" dirty="0" err="1" smtClean="0"/>
              <a:t>و</a:t>
            </a:r>
            <a:r>
              <a:rPr lang="ar-IQ" sz="2400" dirty="0" smtClean="0"/>
              <a:t> </a:t>
            </a:r>
            <a:r>
              <a:rPr lang="ar-IQ" sz="2400" dirty="0" err="1" smtClean="0"/>
              <a:t>وضوحيته</a:t>
            </a:r>
            <a:r>
              <a:rPr lang="ar-IQ" sz="2400" dirty="0" smtClean="0"/>
              <a:t> مناسبة.</a:t>
            </a:r>
          </a:p>
          <a:p>
            <a:pPr marL="1371600" lvl="2" indent="-457200" algn="r" rtl="1">
              <a:lnSpc>
                <a:spcPct val="80000"/>
              </a:lnSpc>
              <a:buFontTx/>
              <a:buAutoNum type="arabicPeriod"/>
            </a:pPr>
            <a:r>
              <a:rPr lang="ar-IQ" sz="2400" dirty="0" smtClean="0"/>
              <a:t>يجب </a:t>
            </a:r>
            <a:r>
              <a:rPr lang="ar-IQ" sz="2400" dirty="0" err="1" smtClean="0"/>
              <a:t>ان</a:t>
            </a:r>
            <a:r>
              <a:rPr lang="ar-IQ" sz="2400" dirty="0" smtClean="0"/>
              <a:t> تكون قوة الصوت </a:t>
            </a:r>
            <a:r>
              <a:rPr lang="ar-IQ" sz="2400" dirty="0" err="1" smtClean="0"/>
              <a:t>و</a:t>
            </a:r>
            <a:r>
              <a:rPr lang="ar-IQ" sz="2400" dirty="0" smtClean="0"/>
              <a:t> </a:t>
            </a:r>
            <a:r>
              <a:rPr lang="ar-IQ" sz="2400" dirty="0" err="1" smtClean="0"/>
              <a:t>جهارته</a:t>
            </a:r>
            <a:r>
              <a:rPr lang="ar-IQ" sz="2400" dirty="0" smtClean="0"/>
              <a:t> مناسبة </a:t>
            </a:r>
            <a:r>
              <a:rPr lang="ar-IQ" sz="2400" dirty="0" err="1" smtClean="0"/>
              <a:t>و</a:t>
            </a:r>
            <a:r>
              <a:rPr lang="ar-IQ" sz="2400" dirty="0" smtClean="0"/>
              <a:t> موزعة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جميع </a:t>
            </a:r>
            <a:r>
              <a:rPr lang="ar-IQ" sz="2400" dirty="0" err="1" smtClean="0"/>
              <a:t>اجزاء</a:t>
            </a:r>
            <a:r>
              <a:rPr lang="ar-IQ" sz="2400" dirty="0" smtClean="0"/>
              <a:t> الفضاء بالتساوي.</a:t>
            </a:r>
          </a:p>
          <a:p>
            <a:pPr marL="457200" indent="-457200" algn="r" rtl="1">
              <a:lnSpc>
                <a:spcPct val="80000"/>
              </a:lnSpc>
              <a:buFontTx/>
              <a:buAutoNum type="arabicPeriod"/>
            </a:pPr>
            <a:r>
              <a:rPr lang="ar-IQ" sz="2400" dirty="0" smtClean="0"/>
              <a:t>الحفاظ على المكونات الطبيعية للصوت المسموع في جميع </a:t>
            </a:r>
            <a:r>
              <a:rPr lang="ar-IQ" sz="2400" dirty="0" err="1" smtClean="0"/>
              <a:t>اجزاء</a:t>
            </a:r>
            <a:r>
              <a:rPr lang="ar-IQ" sz="2400" dirty="0" smtClean="0"/>
              <a:t> الفضاء بالتساوي.</a:t>
            </a:r>
          </a:p>
          <a:p>
            <a:pPr marL="457200" indent="-457200" algn="r" rtl="1">
              <a:lnSpc>
                <a:spcPct val="80000"/>
              </a:lnSpc>
              <a:buFontTx/>
              <a:buAutoNum type="arabicPeriod"/>
            </a:pPr>
            <a:r>
              <a:rPr lang="ar-IQ" sz="2400" dirty="0" smtClean="0"/>
              <a:t> انتشار الموجات الصوتية بشكل متجانس.</a:t>
            </a:r>
          </a:p>
          <a:p>
            <a:pPr marL="457200" indent="-457200" algn="r" rtl="1">
              <a:lnSpc>
                <a:spcPct val="80000"/>
              </a:lnSpc>
              <a:buFontTx/>
              <a:buAutoNum type="arabicPeriod"/>
            </a:pPr>
            <a:r>
              <a:rPr lang="ar-IQ" sz="2400" dirty="0" smtClean="0"/>
              <a:t>خلو الفضاء من أي نوع من </a:t>
            </a:r>
            <a:r>
              <a:rPr lang="ar-IQ" sz="2400" dirty="0" err="1" smtClean="0"/>
              <a:t>انواع</a:t>
            </a:r>
            <a:r>
              <a:rPr lang="ar-IQ" sz="2400" dirty="0" smtClean="0"/>
              <a:t> العيوب الصوتية مثل الصدى </a:t>
            </a:r>
            <a:r>
              <a:rPr lang="ar-IQ" sz="2400" dirty="0" err="1" smtClean="0"/>
              <a:t>و</a:t>
            </a:r>
            <a:r>
              <a:rPr lang="ar-IQ" sz="2400" dirty="0" smtClean="0"/>
              <a:t> الصدى المتكرر </a:t>
            </a:r>
            <a:r>
              <a:rPr lang="ar-IQ" sz="2400" dirty="0" err="1" smtClean="0"/>
              <a:t>او</a:t>
            </a:r>
            <a:r>
              <a:rPr lang="ar-IQ" sz="2400" dirty="0" smtClean="0"/>
              <a:t> التركيز الصوتي </a:t>
            </a:r>
            <a:r>
              <a:rPr lang="ar-IQ" sz="2400" dirty="0" err="1" smtClean="0"/>
              <a:t>او</a:t>
            </a:r>
            <a:r>
              <a:rPr lang="ar-IQ" sz="2400" dirty="0" smtClean="0"/>
              <a:t> الرنين </a:t>
            </a:r>
            <a:r>
              <a:rPr lang="ar-IQ" sz="2400" dirty="0" err="1" smtClean="0"/>
              <a:t>او</a:t>
            </a:r>
            <a:r>
              <a:rPr lang="ar-IQ" sz="2400" dirty="0" smtClean="0"/>
              <a:t> اللغط الصوتي </a:t>
            </a:r>
            <a:r>
              <a:rPr lang="ar-IQ" sz="2400" dirty="0" err="1" smtClean="0"/>
              <a:t>او</a:t>
            </a:r>
            <a:r>
              <a:rPr lang="ar-IQ" sz="2400" dirty="0" smtClean="0"/>
              <a:t> ظاهرة التلوين الصوتي.</a:t>
            </a:r>
          </a:p>
          <a:p>
            <a:pPr marL="457200" indent="-457200" algn="r" rtl="1">
              <a:lnSpc>
                <a:spcPct val="80000"/>
              </a:lnSpc>
              <a:buFontTx/>
              <a:buAutoNum type="arabicPeriod"/>
            </a:pPr>
            <a:r>
              <a:rPr lang="ar-IQ" sz="2400" dirty="0" smtClean="0"/>
              <a:t>الحصول على زمن ترديد صوتي مناسب لنوع استعمال الفضاء </a:t>
            </a:r>
            <a:r>
              <a:rPr lang="ar-IQ" sz="2400" dirty="0" err="1" smtClean="0"/>
              <a:t>و</a:t>
            </a:r>
            <a:r>
              <a:rPr lang="ar-IQ" sz="2400" dirty="0" smtClean="0"/>
              <a:t> بشكل متساو لجميع لجميع </a:t>
            </a:r>
            <a:r>
              <a:rPr lang="ar-IQ" sz="2400" dirty="0" err="1" smtClean="0"/>
              <a:t>الاجزاء</a:t>
            </a:r>
            <a:r>
              <a:rPr lang="ar-IQ" sz="2400" dirty="0" smtClean="0"/>
              <a:t> و جميع الترددات.</a:t>
            </a:r>
          </a:p>
          <a:p>
            <a:pPr marL="457200" indent="-457200" algn="r" rtl="1">
              <a:lnSpc>
                <a:spcPct val="80000"/>
              </a:lnSpc>
              <a:buFontTx/>
              <a:buAutoNum type="arabicPeriod"/>
            </a:pPr>
            <a:r>
              <a:rPr lang="ar-IQ" sz="2400" dirty="0" smtClean="0"/>
              <a:t>الحد من مشكلة الضوضاء الخارجية </a:t>
            </a:r>
            <a:r>
              <a:rPr lang="ar-IQ" sz="2400" dirty="0" err="1" smtClean="0"/>
              <a:t>اولا</a:t>
            </a:r>
            <a:r>
              <a:rPr lang="ar-IQ" sz="2400" dirty="0" smtClean="0"/>
              <a:t> و التي تنتقل مباشرة من خلال الهواء </a:t>
            </a:r>
            <a:r>
              <a:rPr lang="ar-IQ" sz="2400" dirty="0" err="1" smtClean="0"/>
              <a:t>او</a:t>
            </a:r>
            <a:r>
              <a:rPr lang="ar-IQ" sz="2400" dirty="0" smtClean="0"/>
              <a:t> من خلال الاهتزازات للنظام </a:t>
            </a:r>
            <a:r>
              <a:rPr lang="ar-IQ" sz="2400" dirty="0" err="1" smtClean="0"/>
              <a:t>الانشائي</a:t>
            </a:r>
            <a:r>
              <a:rPr lang="ar-IQ" sz="2400" dirty="0" smtClean="0"/>
              <a:t> </a:t>
            </a:r>
            <a:r>
              <a:rPr lang="ar-IQ" sz="2400" dirty="0" err="1" smtClean="0"/>
              <a:t>او</a:t>
            </a:r>
            <a:r>
              <a:rPr lang="ar-IQ" sz="2400" dirty="0" smtClean="0"/>
              <a:t> الداخلية الناتجة من حركة </a:t>
            </a:r>
            <a:r>
              <a:rPr lang="ar-IQ" sz="2400" dirty="0" err="1" smtClean="0"/>
              <a:t>الاشخاص</a:t>
            </a:r>
            <a:r>
              <a:rPr lang="ar-IQ" sz="2400" dirty="0" smtClean="0"/>
              <a:t> و الضوضاء الخلفية الناتجة من </a:t>
            </a:r>
            <a:r>
              <a:rPr lang="ar-IQ" sz="2400" dirty="0" err="1" smtClean="0"/>
              <a:t>اجهزة</a:t>
            </a:r>
            <a:r>
              <a:rPr lang="ar-IQ" sz="2400" dirty="0" smtClean="0"/>
              <a:t> التكييف </a:t>
            </a:r>
            <a:r>
              <a:rPr lang="ar-IQ" sz="2400" dirty="0" err="1" smtClean="0"/>
              <a:t>و</a:t>
            </a:r>
            <a:r>
              <a:rPr lang="ar-IQ" sz="2400" dirty="0" smtClean="0"/>
              <a:t> التحكم بخفضها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اقل درجة لتحسين </a:t>
            </a:r>
            <a:r>
              <a:rPr lang="ar-IQ" sz="2400" dirty="0" err="1" smtClean="0"/>
              <a:t>الاداء</a:t>
            </a:r>
            <a:r>
              <a:rPr lang="ar-IQ" sz="2400" dirty="0" smtClean="0"/>
              <a:t> الصوتي للفضاء.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935162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dirty="0" smtClean="0"/>
              <a:t>جمع شدة الصوت: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305800" cy="2895600"/>
          </a:xfrm>
        </p:spPr>
        <p:txBody>
          <a:bodyPr/>
          <a:lstStyle/>
          <a:p>
            <a:pPr algn="r">
              <a:buNone/>
            </a:pPr>
            <a:r>
              <a:rPr lang="ar-IQ" dirty="0" smtClean="0"/>
              <a:t>جمع منسوب شدة الصوت:</a:t>
            </a:r>
          </a:p>
          <a:p>
            <a:pPr algn="r">
              <a:buNone/>
            </a:pPr>
            <a:r>
              <a:rPr lang="ar-IQ" dirty="0" smtClean="0"/>
              <a:t>مثال:</a:t>
            </a:r>
          </a:p>
          <a:p>
            <a:pPr>
              <a:buNone/>
            </a:pPr>
            <a:r>
              <a:rPr lang="en-US" dirty="0" smtClean="0"/>
              <a:t>I.L</a:t>
            </a:r>
            <a:r>
              <a:rPr lang="en-US" sz="1800" dirty="0" smtClean="0"/>
              <a:t>1</a:t>
            </a:r>
            <a:r>
              <a:rPr lang="en-US" dirty="0" smtClean="0"/>
              <a:t>=50dB ,  I.L</a:t>
            </a:r>
            <a:r>
              <a:rPr lang="en-US" sz="1800" dirty="0" smtClean="0"/>
              <a:t>2</a:t>
            </a:r>
            <a:r>
              <a:rPr lang="en-US" dirty="0" smtClean="0"/>
              <a:t>=60dB ,   I.L</a:t>
            </a:r>
            <a:r>
              <a:rPr lang="en-US" sz="1800" dirty="0" smtClean="0"/>
              <a:t>3</a:t>
            </a:r>
            <a:r>
              <a:rPr lang="en-US" dirty="0" smtClean="0"/>
              <a:t>=70dB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IL</a:t>
            </a:r>
            <a:r>
              <a:rPr lang="en-US" sz="1600" dirty="0" smtClean="0"/>
              <a:t>1</a:t>
            </a:r>
            <a:r>
              <a:rPr lang="en-US" dirty="0" smtClean="0"/>
              <a:t>=10 Log</a:t>
            </a:r>
            <a:r>
              <a:rPr lang="en-US" b="1" dirty="0" smtClean="0"/>
              <a:t>I</a:t>
            </a:r>
            <a:r>
              <a:rPr lang="en-US" sz="1600" dirty="0" smtClean="0"/>
              <a:t>1</a:t>
            </a:r>
            <a:r>
              <a:rPr lang="en-US" dirty="0" smtClean="0"/>
              <a:t>/10¯¹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50=10 Log</a:t>
            </a:r>
            <a:r>
              <a:rPr lang="en-US" b="1" dirty="0" smtClean="0"/>
              <a:t>I</a:t>
            </a:r>
            <a:r>
              <a:rPr lang="en-US" sz="1600" dirty="0" smtClean="0"/>
              <a:t>1</a:t>
            </a:r>
            <a:r>
              <a:rPr lang="en-US" dirty="0" smtClean="0"/>
              <a:t>/10¯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5= Log</a:t>
            </a:r>
            <a:r>
              <a:rPr lang="en-US" b="1" dirty="0" smtClean="0"/>
              <a:t>I</a:t>
            </a:r>
            <a:r>
              <a:rPr lang="en-US" sz="1600" dirty="0" smtClean="0"/>
              <a:t>1</a:t>
            </a:r>
            <a:r>
              <a:rPr lang="en-US" dirty="0" smtClean="0"/>
              <a:t>/10¯¹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5</a:t>
            </a:r>
            <a:r>
              <a:rPr lang="en-US" dirty="0" smtClean="0"/>
              <a:t>= </a:t>
            </a:r>
            <a:r>
              <a:rPr lang="en-US" b="1" dirty="0" smtClean="0"/>
              <a:t>I</a:t>
            </a:r>
            <a:r>
              <a:rPr lang="en-US" sz="1600" dirty="0" smtClean="0"/>
              <a:t>1</a:t>
            </a:r>
            <a:r>
              <a:rPr lang="en-US" dirty="0" smtClean="0"/>
              <a:t>/10¯¹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I</a:t>
            </a:r>
            <a:r>
              <a:rPr lang="en-US" sz="1600" dirty="0" smtClean="0"/>
              <a:t>1</a:t>
            </a:r>
            <a:r>
              <a:rPr lang="en-US" dirty="0" smtClean="0"/>
              <a:t>= 110¯</a:t>
            </a:r>
            <a:r>
              <a:rPr lang="en-US" baseline="30000" dirty="0" smtClean="0"/>
              <a:t>7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IL</a:t>
            </a:r>
            <a:r>
              <a:rPr lang="en-US" sz="1600" dirty="0" smtClean="0"/>
              <a:t>2</a:t>
            </a:r>
            <a:r>
              <a:rPr lang="en-US" dirty="0" smtClean="0"/>
              <a:t>=10 Log</a:t>
            </a:r>
            <a:r>
              <a:rPr lang="en-US" b="1" dirty="0" smtClean="0"/>
              <a:t>I</a:t>
            </a:r>
            <a:r>
              <a:rPr lang="en-US" sz="1600" dirty="0" smtClean="0"/>
              <a:t>2</a:t>
            </a:r>
            <a:r>
              <a:rPr lang="en-US" dirty="0" smtClean="0"/>
              <a:t>/10¯¹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60=10 Log</a:t>
            </a:r>
            <a:r>
              <a:rPr lang="en-US" b="1" dirty="0" smtClean="0"/>
              <a:t>I</a:t>
            </a:r>
            <a:r>
              <a:rPr lang="en-US" sz="1600" dirty="0" smtClean="0"/>
              <a:t>2</a:t>
            </a:r>
            <a:r>
              <a:rPr lang="en-US" dirty="0" smtClean="0"/>
              <a:t>/10¯¹</a:t>
            </a:r>
            <a:r>
              <a:rPr lang="en-US" baseline="30000" dirty="0" smtClean="0"/>
              <a:t>2</a:t>
            </a:r>
            <a:endParaRPr lang="ar-IQ" baseline="30000" dirty="0" smtClean="0"/>
          </a:p>
          <a:p>
            <a:pPr>
              <a:buNone/>
            </a:pPr>
            <a:r>
              <a:rPr lang="en-US" dirty="0" smtClean="0"/>
              <a:t>6=Log</a:t>
            </a:r>
            <a:r>
              <a:rPr lang="en-US" b="1" dirty="0" smtClean="0"/>
              <a:t>I</a:t>
            </a:r>
            <a:r>
              <a:rPr lang="en-US" sz="1600" dirty="0" smtClean="0"/>
              <a:t>2</a:t>
            </a:r>
            <a:r>
              <a:rPr lang="en-US" dirty="0" smtClean="0"/>
              <a:t>/10¯¹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6</a:t>
            </a:r>
            <a:r>
              <a:rPr lang="en-US" dirty="0" smtClean="0"/>
              <a:t> = </a:t>
            </a:r>
            <a:r>
              <a:rPr lang="en-US" b="1" dirty="0" smtClean="0"/>
              <a:t>I</a:t>
            </a:r>
            <a:r>
              <a:rPr lang="en-US" sz="1600" dirty="0" smtClean="0"/>
              <a:t>2</a:t>
            </a:r>
            <a:r>
              <a:rPr lang="en-US" dirty="0" smtClean="0"/>
              <a:t>/10¯¹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I</a:t>
            </a:r>
            <a:r>
              <a:rPr lang="en-US" sz="1600" dirty="0" smtClean="0"/>
              <a:t>2</a:t>
            </a:r>
            <a:r>
              <a:rPr lang="en-US" dirty="0" smtClean="0"/>
              <a:t>= 10¯</a:t>
            </a:r>
            <a:r>
              <a:rPr lang="en-US" baseline="30000" dirty="0" smtClean="0"/>
              <a:t>6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IL</a:t>
            </a:r>
            <a:r>
              <a:rPr lang="en-US" sz="1600" dirty="0" smtClean="0"/>
              <a:t>3</a:t>
            </a:r>
            <a:r>
              <a:rPr lang="en-US" dirty="0" smtClean="0"/>
              <a:t>=10 Log</a:t>
            </a:r>
            <a:r>
              <a:rPr lang="en-US" b="1" dirty="0" smtClean="0"/>
              <a:t>I</a:t>
            </a:r>
            <a:r>
              <a:rPr lang="en-US" sz="1600" dirty="0" smtClean="0"/>
              <a:t>3</a:t>
            </a:r>
            <a:r>
              <a:rPr lang="en-US" dirty="0" smtClean="0"/>
              <a:t>/10¯¹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70=10 Log</a:t>
            </a:r>
            <a:r>
              <a:rPr lang="en-US" b="1" dirty="0" smtClean="0"/>
              <a:t>I</a:t>
            </a:r>
            <a:r>
              <a:rPr lang="en-US" sz="1600" dirty="0" smtClean="0"/>
              <a:t>3</a:t>
            </a:r>
            <a:r>
              <a:rPr lang="en-US" dirty="0" smtClean="0"/>
              <a:t>/10¯¹</a:t>
            </a:r>
            <a:r>
              <a:rPr lang="en-US" baseline="30000" dirty="0" smtClean="0"/>
              <a:t>2</a:t>
            </a:r>
            <a:endParaRPr lang="ar-IQ" baseline="30000" dirty="0" smtClean="0"/>
          </a:p>
          <a:p>
            <a:pPr>
              <a:buNone/>
            </a:pPr>
            <a:r>
              <a:rPr lang="en-US" dirty="0" smtClean="0"/>
              <a:t>7= Log</a:t>
            </a:r>
            <a:r>
              <a:rPr lang="en-US" b="1" dirty="0" smtClean="0"/>
              <a:t>I</a:t>
            </a:r>
            <a:r>
              <a:rPr lang="en-US" sz="1600" dirty="0" smtClean="0"/>
              <a:t>3</a:t>
            </a:r>
            <a:r>
              <a:rPr lang="en-US" dirty="0" smtClean="0"/>
              <a:t>/10¯¹</a:t>
            </a:r>
            <a:r>
              <a:rPr lang="en-US" baseline="30000" dirty="0" smtClean="0"/>
              <a:t>2</a:t>
            </a:r>
            <a:endParaRPr lang="ar-IQ" baseline="30000" dirty="0" smtClean="0"/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7</a:t>
            </a:r>
            <a:r>
              <a:rPr lang="en-US" dirty="0" smtClean="0"/>
              <a:t>= </a:t>
            </a:r>
            <a:r>
              <a:rPr lang="en-US" b="1" dirty="0" smtClean="0"/>
              <a:t>I</a:t>
            </a:r>
            <a:r>
              <a:rPr lang="en-US" sz="1600" dirty="0" smtClean="0"/>
              <a:t>3</a:t>
            </a:r>
            <a:r>
              <a:rPr lang="en-US" dirty="0" smtClean="0"/>
              <a:t>/10¯¹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b="1" dirty="0" smtClean="0"/>
              <a:t>I</a:t>
            </a:r>
            <a:r>
              <a:rPr lang="en-US" sz="1600" dirty="0" smtClean="0"/>
              <a:t>3</a:t>
            </a:r>
            <a:r>
              <a:rPr lang="en-US" dirty="0" smtClean="0"/>
              <a:t>= 10</a:t>
            </a:r>
            <a:r>
              <a:rPr lang="en-US" baseline="30000" dirty="0" smtClean="0"/>
              <a:t>-5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/>
          <a:lstStyle/>
          <a:p>
            <a:r>
              <a:rPr lang="ar-IQ" dirty="0" smtClean="0"/>
              <a:t>الطريقة الثانية: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 الطريقة الثالثة: طريقة </a:t>
            </a:r>
            <a:r>
              <a:rPr lang="en-US" dirty="0" smtClean="0"/>
              <a:t>Hass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216" t="22890" r="18556" b="17596"/>
          <a:stretch>
            <a:fillRect/>
          </a:stretch>
        </p:blipFill>
        <p:spPr>
          <a:xfrm>
            <a:off x="1743518" y="2162781"/>
            <a:ext cx="5656963" cy="3400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مثال: </a:t>
            </a:r>
            <a:br>
              <a:rPr lang="ar-IQ" dirty="0" smtClean="0"/>
            </a:br>
            <a:r>
              <a:rPr lang="ar-IQ" dirty="0" smtClean="0"/>
              <a:t>اجمع المناسيب </a:t>
            </a:r>
            <a:r>
              <a:rPr lang="ar-IQ" dirty="0" err="1" smtClean="0"/>
              <a:t>الاتية</a:t>
            </a:r>
            <a:r>
              <a:rPr lang="ar-IQ" dirty="0" smtClean="0"/>
              <a:t>: 92-88-86-93-81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144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09600" y="2640013"/>
            <a:ext cx="13716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ar-IQ" sz="3200" dirty="0">
                <a:solidFill>
                  <a:srgbClr val="FF99FF"/>
                </a:solidFill>
              </a:rPr>
              <a:t>92</a:t>
            </a:r>
            <a:endParaRPr lang="en-US" sz="3200" dirty="0">
              <a:solidFill>
                <a:srgbClr val="FF99FF"/>
              </a:solidFill>
            </a:endParaRPr>
          </a:p>
          <a:p>
            <a:pPr algn="ctr"/>
            <a:r>
              <a:rPr lang="ar-IQ" sz="3200" dirty="0">
                <a:solidFill>
                  <a:srgbClr val="FF99FF"/>
                </a:solidFill>
              </a:rPr>
              <a:t>88</a:t>
            </a:r>
            <a:endParaRPr lang="en-US" sz="3200" dirty="0">
              <a:solidFill>
                <a:srgbClr val="FF99FF"/>
              </a:solidFill>
            </a:endParaRPr>
          </a:p>
          <a:p>
            <a:pPr algn="ctr"/>
            <a:r>
              <a:rPr lang="ar-IQ" sz="3200" dirty="0">
                <a:solidFill>
                  <a:srgbClr val="66FF33"/>
                </a:solidFill>
              </a:rPr>
              <a:t>86</a:t>
            </a:r>
            <a:endParaRPr lang="en-US" sz="3200" dirty="0">
              <a:solidFill>
                <a:srgbClr val="66FF33"/>
              </a:solidFill>
            </a:endParaRPr>
          </a:p>
          <a:p>
            <a:pPr algn="ctr"/>
            <a:r>
              <a:rPr lang="ar-IQ" sz="3200" dirty="0">
                <a:solidFill>
                  <a:srgbClr val="66FF33"/>
                </a:solidFill>
              </a:rPr>
              <a:t>93</a:t>
            </a:r>
            <a:endParaRPr lang="en-US" sz="3200" dirty="0">
              <a:solidFill>
                <a:srgbClr val="66FF33"/>
              </a:solidFill>
            </a:endParaRPr>
          </a:p>
          <a:p>
            <a:pPr algn="ctr"/>
            <a:r>
              <a:rPr lang="ar-IQ" sz="3200" dirty="0"/>
              <a:t>81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752600" y="29718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1752600" y="31242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752600" y="3810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1752600" y="4267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3124200" y="28194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3200">
                <a:solidFill>
                  <a:srgbClr val="FF99FF"/>
                </a:solidFill>
              </a:rPr>
              <a:t>93</a:t>
            </a:r>
            <a:endParaRPr lang="en-US" sz="3200">
              <a:solidFill>
                <a:srgbClr val="FF99FF"/>
              </a:solidFill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133600" y="2681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b="1" dirty="0"/>
              <a:t>1 +</a:t>
            </a:r>
            <a:endParaRPr lang="en-US" b="1" dirty="0"/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828800" y="3671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b="1"/>
              <a:t>1 +</a:t>
            </a:r>
            <a:endParaRPr lang="en-US" b="1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819400" y="3962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3200">
                <a:solidFill>
                  <a:srgbClr val="66FF33"/>
                </a:solidFill>
              </a:rPr>
              <a:t>94</a:t>
            </a:r>
            <a:endParaRPr lang="en-US" sz="3200">
              <a:solidFill>
                <a:srgbClr val="66FF33"/>
              </a:solidFill>
            </a:endParaRP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1752600" y="4876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>
            <a:off x="3733800" y="42672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3886200" y="4191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b="1"/>
              <a:t>0 +</a:t>
            </a:r>
            <a:endParaRPr lang="en-US" b="1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4648200" y="46021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3200"/>
              <a:t>94</a:t>
            </a:r>
            <a:endParaRPr lang="en-US" sz="3200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4191000" y="3200400"/>
            <a:ext cx="2286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V="1">
            <a:off x="5410200" y="40386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5334000" y="3429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b="1"/>
              <a:t>3 +</a:t>
            </a:r>
            <a:endParaRPr lang="en-US" b="1"/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6629400" y="3657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3200"/>
              <a:t>97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/>
      <p:bldP spid="9" grpId="1"/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  <p:bldP spid="16" grpId="1"/>
      <p:bldP spid="17" grpId="0" animBg="1"/>
      <p:bldP spid="18" grpId="0" animBg="1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جمع المناسيب المتساوية:</a:t>
            </a:r>
          </a:p>
          <a:p>
            <a:pPr rtl="1">
              <a:buNone/>
            </a:pPr>
            <a:r>
              <a:rPr lang="en-US" dirty="0" smtClean="0"/>
              <a:t>IL= 10log N+log I/I</a:t>
            </a:r>
            <a:r>
              <a:rPr lang="en-US" sz="1600" dirty="0" smtClean="0"/>
              <a:t>0</a:t>
            </a:r>
          </a:p>
          <a:p>
            <a:pPr rtl="1">
              <a:buNone/>
            </a:pPr>
            <a:endParaRPr lang="en-US" baseline="30000" dirty="0" smtClean="0"/>
          </a:p>
          <a:p>
            <a:pPr rtl="1">
              <a:buNone/>
            </a:pPr>
            <a:r>
              <a:rPr lang="en-US" dirty="0" smtClean="0"/>
              <a:t>IL=10logN+ IL </a:t>
            </a:r>
            <a:r>
              <a:rPr lang="en-US" sz="1200" dirty="0" smtClean="0"/>
              <a:t>FOR ONE SOURCE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8589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معامل الامتصاص = الطاقة الصوتية الممتصة لوحدة المساحة/الطاقة الصوتية الساقطة على وحدة المساحة.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buFontTx/>
              <a:buNone/>
            </a:pPr>
            <a:r>
              <a:rPr lang="ar-IQ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ar-IQ" dirty="0" smtClean="0"/>
              <a:t>	</a:t>
            </a:r>
            <a:r>
              <a:rPr lang="en-US" b="1" dirty="0" smtClean="0"/>
              <a:t>I</a:t>
            </a:r>
            <a:r>
              <a:rPr lang="en-US" sz="1600" dirty="0" smtClean="0"/>
              <a:t>1</a:t>
            </a:r>
            <a:r>
              <a:rPr lang="en-US" dirty="0" smtClean="0"/>
              <a:t>=</a:t>
            </a:r>
            <a:r>
              <a:rPr lang="en-US" b="1" dirty="0" smtClean="0"/>
              <a:t>I</a:t>
            </a:r>
            <a:r>
              <a:rPr lang="en-US" sz="1600" dirty="0" smtClean="0"/>
              <a:t>0</a:t>
            </a:r>
            <a:r>
              <a:rPr lang="en-US" dirty="0" smtClean="0"/>
              <a:t>-(</a:t>
            </a:r>
            <a:r>
              <a:rPr lang="en-US" b="1" dirty="0" smtClean="0"/>
              <a:t>I</a:t>
            </a:r>
            <a:r>
              <a:rPr lang="en-US" sz="1600" dirty="0" smtClean="0"/>
              <a:t>0</a:t>
            </a:r>
            <a:r>
              <a:rPr lang="en-US" dirty="0" smtClean="0"/>
              <a:t>*</a:t>
            </a:r>
            <a:r>
              <a:rPr lang="el-GR" dirty="0" smtClean="0"/>
              <a:t>ά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US" b="1" dirty="0" smtClean="0"/>
              <a:t>I</a:t>
            </a:r>
            <a:r>
              <a:rPr lang="en-US" sz="1600" dirty="0" smtClean="0"/>
              <a:t>1</a:t>
            </a:r>
            <a:r>
              <a:rPr lang="en-US" dirty="0" smtClean="0"/>
              <a:t>= </a:t>
            </a:r>
            <a:r>
              <a:rPr lang="en-US" b="1" dirty="0" smtClean="0"/>
              <a:t>I</a:t>
            </a:r>
            <a:r>
              <a:rPr lang="en-US" sz="1600" dirty="0" smtClean="0"/>
              <a:t>0</a:t>
            </a:r>
            <a:r>
              <a:rPr lang="en-US" dirty="0" smtClean="0"/>
              <a:t>(1-</a:t>
            </a:r>
            <a:r>
              <a:rPr lang="el-GR" dirty="0" smtClean="0"/>
              <a:t>ά</a:t>
            </a:r>
            <a:r>
              <a:rPr lang="en-US" dirty="0" smtClean="0"/>
              <a:t>) → (1)</a:t>
            </a:r>
          </a:p>
          <a:p>
            <a:pPr>
              <a:lnSpc>
                <a:spcPct val="80000"/>
              </a:lnSpc>
              <a:buNone/>
            </a:pPr>
            <a:r>
              <a:rPr lang="en-US" b="1" dirty="0" smtClean="0"/>
              <a:t>I</a:t>
            </a:r>
            <a:r>
              <a:rPr lang="en-US" sz="1600" dirty="0" smtClean="0"/>
              <a:t>2</a:t>
            </a:r>
            <a:r>
              <a:rPr lang="en-US" dirty="0" smtClean="0"/>
              <a:t>=</a:t>
            </a:r>
            <a:r>
              <a:rPr lang="en-US" b="1" dirty="0" smtClean="0"/>
              <a:t>I</a:t>
            </a:r>
            <a:r>
              <a:rPr lang="en-US" sz="1600" dirty="0" smtClean="0"/>
              <a:t>1</a:t>
            </a:r>
            <a:r>
              <a:rPr lang="en-US" dirty="0" smtClean="0"/>
              <a:t>-(</a:t>
            </a:r>
            <a:r>
              <a:rPr lang="en-US" b="1" dirty="0" smtClean="0"/>
              <a:t>I</a:t>
            </a:r>
            <a:r>
              <a:rPr lang="en-US" sz="1600" dirty="0" smtClean="0"/>
              <a:t>1</a:t>
            </a:r>
            <a:r>
              <a:rPr lang="en-US" dirty="0" smtClean="0"/>
              <a:t>*</a:t>
            </a:r>
            <a:r>
              <a:rPr lang="el-GR" dirty="0" smtClean="0"/>
              <a:t>ά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US" b="1" dirty="0" smtClean="0"/>
              <a:t>I</a:t>
            </a:r>
            <a:r>
              <a:rPr lang="en-US" sz="1600" dirty="0" smtClean="0"/>
              <a:t>2</a:t>
            </a:r>
            <a:r>
              <a:rPr lang="en-US" dirty="0" smtClean="0"/>
              <a:t>=</a:t>
            </a:r>
            <a:r>
              <a:rPr lang="en-US" b="1" dirty="0" smtClean="0"/>
              <a:t>I</a:t>
            </a:r>
            <a:r>
              <a:rPr lang="en-US" sz="1600" dirty="0" smtClean="0"/>
              <a:t>1</a:t>
            </a:r>
            <a:r>
              <a:rPr lang="en-US" dirty="0" smtClean="0"/>
              <a:t> (1-</a:t>
            </a:r>
            <a:r>
              <a:rPr lang="el-GR" dirty="0" smtClean="0"/>
              <a:t>ά</a:t>
            </a:r>
            <a:r>
              <a:rPr lang="en-US" dirty="0" smtClean="0"/>
              <a:t>) → (2)</a:t>
            </a:r>
          </a:p>
          <a:p>
            <a:pPr>
              <a:lnSpc>
                <a:spcPct val="80000"/>
              </a:lnSpc>
              <a:buNone/>
            </a:pPr>
            <a:r>
              <a:rPr lang="en-US" b="1" dirty="0" smtClean="0"/>
              <a:t>I</a:t>
            </a:r>
            <a:r>
              <a:rPr lang="en-US" sz="1600" dirty="0" smtClean="0"/>
              <a:t>2</a:t>
            </a:r>
            <a:r>
              <a:rPr lang="en-US" dirty="0" smtClean="0"/>
              <a:t>= </a:t>
            </a:r>
            <a:r>
              <a:rPr lang="en-US" b="1" dirty="0" smtClean="0"/>
              <a:t>I</a:t>
            </a:r>
            <a:r>
              <a:rPr lang="en-US" sz="1600" dirty="0" smtClean="0"/>
              <a:t>0</a:t>
            </a:r>
            <a:r>
              <a:rPr lang="en-US" dirty="0" smtClean="0"/>
              <a:t>(I-</a:t>
            </a:r>
            <a:r>
              <a:rPr lang="el-GR" dirty="0" smtClean="0"/>
              <a:t>ά</a:t>
            </a:r>
            <a:r>
              <a:rPr lang="en-US" dirty="0" smtClean="0"/>
              <a:t>) (1-</a:t>
            </a:r>
            <a:r>
              <a:rPr lang="el-GR" dirty="0" smtClean="0"/>
              <a:t>ά</a:t>
            </a:r>
            <a:r>
              <a:rPr lang="en-US" dirty="0" smtClean="0"/>
              <a:t>) </a:t>
            </a:r>
          </a:p>
          <a:p>
            <a:pPr>
              <a:lnSpc>
                <a:spcPct val="80000"/>
              </a:lnSpc>
              <a:buNone/>
            </a:pPr>
            <a:r>
              <a:rPr lang="en-US" b="1" dirty="0" smtClean="0"/>
              <a:t>I</a:t>
            </a:r>
            <a:r>
              <a:rPr lang="en-US" sz="1600" dirty="0" smtClean="0"/>
              <a:t>2</a:t>
            </a:r>
            <a:r>
              <a:rPr lang="en-US" dirty="0" smtClean="0"/>
              <a:t>= </a:t>
            </a:r>
            <a:r>
              <a:rPr lang="en-US" b="1" dirty="0" smtClean="0"/>
              <a:t>I</a:t>
            </a:r>
            <a:r>
              <a:rPr lang="en-US" sz="1600" dirty="0" smtClean="0"/>
              <a:t>0</a:t>
            </a:r>
            <a:r>
              <a:rPr lang="en-US" dirty="0" smtClean="0"/>
              <a:t>(I-</a:t>
            </a:r>
            <a:r>
              <a:rPr lang="el-GR" dirty="0" smtClean="0"/>
              <a:t>ά</a:t>
            </a:r>
            <a:r>
              <a:rPr lang="en-US" dirty="0" smtClean="0"/>
              <a:t>)²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زمن الترديد الصوتي:</a:t>
            </a:r>
            <a:br>
              <a:rPr lang="ar-IQ" dirty="0" smtClean="0"/>
            </a:br>
            <a:r>
              <a:rPr lang="ar-IQ" dirty="0" smtClean="0"/>
              <a:t>الزمن اللازم لكي تضمحل شدة الصوت بعد عدد من الانعكاسات مساوي </a:t>
            </a:r>
            <a:r>
              <a:rPr lang="ar-IQ" dirty="0" err="1" smtClean="0"/>
              <a:t>الى</a:t>
            </a:r>
            <a:r>
              <a:rPr lang="ar-IQ" dirty="0" smtClean="0"/>
              <a:t> واحد من مليون من الشدة.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ar-IQ" dirty="0" smtClean="0"/>
              <a:t>يرتبط زمن الترديد الصوتي:</a:t>
            </a:r>
          </a:p>
          <a:p>
            <a:pPr algn="r">
              <a:lnSpc>
                <a:spcPct val="90000"/>
              </a:lnSpc>
            </a:pPr>
            <a:r>
              <a:rPr lang="ar-IQ" dirty="0" smtClean="0"/>
              <a:t>الحجم.</a:t>
            </a:r>
          </a:p>
          <a:p>
            <a:pPr algn="r">
              <a:lnSpc>
                <a:spcPct val="90000"/>
              </a:lnSpc>
            </a:pPr>
            <a:r>
              <a:rPr lang="ar-IQ" dirty="0" smtClean="0"/>
              <a:t>الترددات.</a:t>
            </a:r>
          </a:p>
          <a:p>
            <a:pPr algn="r">
              <a:lnSpc>
                <a:spcPct val="90000"/>
              </a:lnSpc>
            </a:pPr>
            <a:r>
              <a:rPr lang="ar-IQ" dirty="0" smtClean="0"/>
              <a:t>البطانة ( المواد الماصة </a:t>
            </a:r>
            <a:r>
              <a:rPr lang="ar-IQ" dirty="0" err="1" smtClean="0"/>
              <a:t>و</a:t>
            </a:r>
            <a:r>
              <a:rPr lang="ar-IQ" dirty="0" smtClean="0"/>
              <a:t> العاكسة).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IQ" dirty="0" smtClean="0"/>
              <a:t>حيث يعتبر زمن الترديد الصفة الوحيدة التي يمكن قياسها زمنيا </a:t>
            </a:r>
            <a:r>
              <a:rPr lang="ar-IQ" dirty="0" err="1" smtClean="0"/>
              <a:t>ومختبريا</a:t>
            </a:r>
            <a:r>
              <a:rPr lang="ar-IQ" dirty="0" smtClean="0"/>
              <a:t> و من خلالها نقيم </a:t>
            </a:r>
            <a:r>
              <a:rPr lang="ar-IQ" dirty="0" err="1" smtClean="0"/>
              <a:t>ادائية</a:t>
            </a:r>
            <a:r>
              <a:rPr lang="ar-IQ" dirty="0" smtClean="0"/>
              <a:t> الفضاء الصوتية. </a:t>
            </a:r>
            <a:endParaRPr lang="en-US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علاقة شدة الصوت </a:t>
            </a:r>
            <a:r>
              <a:rPr lang="ar-IQ" b="1" dirty="0" err="1" smtClean="0"/>
              <a:t>و</a:t>
            </a:r>
            <a:r>
              <a:rPr lang="ar-IQ" b="1" dirty="0" smtClean="0"/>
              <a:t> مركز الصوت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</a:t>
            </a:r>
            <a:r>
              <a:rPr lang="en-US" sz="1600" b="1" dirty="0" smtClean="0"/>
              <a:t>1</a:t>
            </a:r>
            <a:r>
              <a:rPr lang="en-US" b="1" dirty="0" smtClean="0"/>
              <a:t>/I</a:t>
            </a:r>
            <a:r>
              <a:rPr lang="en-US" sz="1600" b="1" dirty="0" smtClean="0"/>
              <a:t>2</a:t>
            </a:r>
            <a:r>
              <a:rPr lang="en-US" b="1" dirty="0" smtClean="0"/>
              <a:t>=(d</a:t>
            </a:r>
            <a:r>
              <a:rPr lang="en-US" sz="1600" b="1" dirty="0" smtClean="0"/>
              <a:t>2</a:t>
            </a:r>
            <a:r>
              <a:rPr lang="en-US" b="1" dirty="0" smtClean="0"/>
              <a:t>/d</a:t>
            </a:r>
            <a:r>
              <a:rPr lang="en-US" sz="1600" b="1" dirty="0" smtClean="0"/>
              <a:t>1</a:t>
            </a:r>
            <a:r>
              <a:rPr lang="en-US" b="1" dirty="0" smtClean="0"/>
              <a:t>)²</a:t>
            </a:r>
          </a:p>
          <a:p>
            <a:pPr>
              <a:buNone/>
            </a:pPr>
            <a:r>
              <a:rPr lang="en-US" b="1" dirty="0" smtClean="0"/>
              <a:t>1  →        W= I</a:t>
            </a:r>
            <a:r>
              <a:rPr lang="en-US" sz="1600" b="1" dirty="0" smtClean="0"/>
              <a:t>1</a:t>
            </a:r>
            <a:r>
              <a:rPr lang="en-US" b="1" dirty="0" smtClean="0"/>
              <a:t>4</a:t>
            </a:r>
            <a:r>
              <a:rPr lang="el-GR" b="1" dirty="0" smtClean="0"/>
              <a:t>π</a:t>
            </a:r>
            <a:r>
              <a:rPr lang="en-US" b="1" dirty="0" smtClean="0"/>
              <a:t>d²</a:t>
            </a:r>
          </a:p>
          <a:p>
            <a:pPr>
              <a:buNone/>
            </a:pPr>
            <a:r>
              <a:rPr lang="en-US" b="1" dirty="0" smtClean="0"/>
              <a:t>2  →        W= I</a:t>
            </a:r>
            <a:r>
              <a:rPr lang="en-US" sz="1600" b="1" dirty="0" smtClean="0"/>
              <a:t>2</a:t>
            </a:r>
            <a:r>
              <a:rPr lang="en-US" b="1" dirty="0" smtClean="0"/>
              <a:t>4</a:t>
            </a:r>
            <a:r>
              <a:rPr lang="el-GR" b="1" dirty="0" smtClean="0"/>
              <a:t>π</a:t>
            </a:r>
            <a:r>
              <a:rPr lang="en-US" b="1" dirty="0" smtClean="0"/>
              <a:t>d²   </a:t>
            </a:r>
          </a:p>
          <a:p>
            <a:pPr>
              <a:buNone/>
            </a:pPr>
            <a:r>
              <a:rPr lang="en-US" b="1" dirty="0" smtClean="0"/>
              <a:t>I</a:t>
            </a:r>
            <a:r>
              <a:rPr lang="en-US" sz="1600" b="1" dirty="0" smtClean="0"/>
              <a:t>1</a:t>
            </a:r>
            <a:r>
              <a:rPr lang="en-US" b="1" dirty="0" smtClean="0"/>
              <a:t>4</a:t>
            </a:r>
            <a:r>
              <a:rPr lang="el-GR" b="1" dirty="0" smtClean="0"/>
              <a:t>π</a:t>
            </a:r>
            <a:r>
              <a:rPr lang="en-US" b="1" dirty="0" smtClean="0"/>
              <a:t>d² = I</a:t>
            </a:r>
            <a:r>
              <a:rPr lang="en-US" sz="1600" b="1" dirty="0" smtClean="0"/>
              <a:t>2</a:t>
            </a:r>
            <a:r>
              <a:rPr lang="en-US" b="1" dirty="0" smtClean="0"/>
              <a:t>4</a:t>
            </a:r>
            <a:r>
              <a:rPr lang="el-GR" b="1" dirty="0" smtClean="0"/>
              <a:t>π</a:t>
            </a:r>
            <a:r>
              <a:rPr lang="en-US" b="1" dirty="0" smtClean="0"/>
              <a:t>d²  </a:t>
            </a:r>
          </a:p>
          <a:p>
            <a:pPr>
              <a:buNone/>
            </a:pPr>
            <a:r>
              <a:rPr lang="en-US" b="1" dirty="0" smtClean="0"/>
              <a:t>I</a:t>
            </a:r>
            <a:r>
              <a:rPr lang="en-US" sz="1600" b="1" dirty="0" smtClean="0"/>
              <a:t>1</a:t>
            </a:r>
            <a:r>
              <a:rPr lang="en-US" b="1" dirty="0" smtClean="0"/>
              <a:t>d² = I</a:t>
            </a:r>
            <a:r>
              <a:rPr lang="en-US" sz="1600" b="1" dirty="0" smtClean="0"/>
              <a:t>2</a:t>
            </a:r>
            <a:r>
              <a:rPr lang="en-US" b="1" dirty="0" smtClean="0"/>
              <a:t>d²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6975882" cy="4039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معادلة زمن الترديد: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IQ" dirty="0" smtClean="0"/>
              <a:t>الوحدة </a:t>
            </a:r>
            <a:r>
              <a:rPr lang="ar-IQ" dirty="0" smtClean="0"/>
              <a:t>الانكليزية</a:t>
            </a:r>
            <a:r>
              <a:rPr lang="ar-IQ" dirty="0" smtClean="0"/>
              <a:t>:</a:t>
            </a:r>
          </a:p>
          <a:p>
            <a:pPr>
              <a:buNone/>
            </a:pPr>
            <a:r>
              <a:rPr lang="en-US" dirty="0" smtClean="0"/>
              <a:t> T= 0.05V/A </a:t>
            </a:r>
          </a:p>
          <a:p>
            <a:pPr algn="r">
              <a:buFontTx/>
              <a:buNone/>
            </a:pPr>
            <a:r>
              <a:rPr lang="ar-IQ" dirty="0" smtClean="0"/>
              <a:t>الوحدة المترية: </a:t>
            </a:r>
          </a:p>
          <a:p>
            <a:pPr>
              <a:buNone/>
            </a:pPr>
            <a:r>
              <a:rPr lang="en-US" dirty="0" smtClean="0"/>
              <a:t>T = 0.16V/A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1– الطريقة الحسابية: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r">
              <a:buFontTx/>
              <a:buNone/>
            </a:pPr>
            <a:r>
              <a:rPr lang="ar-IQ" dirty="0" smtClean="0"/>
              <a:t>لحساب زمن الترديد الصوتي نحتاج:</a:t>
            </a:r>
          </a:p>
          <a:p>
            <a:pPr marL="609600" indent="-609600" algn="r" rtl="1"/>
            <a:r>
              <a:rPr lang="ar-IQ" dirty="0" smtClean="0"/>
              <a:t>حجم الفضاء من </a:t>
            </a:r>
            <a:r>
              <a:rPr lang="ar-IQ" dirty="0" err="1" smtClean="0"/>
              <a:t>الابعاد</a:t>
            </a:r>
            <a:r>
              <a:rPr lang="ar-IQ" dirty="0" smtClean="0"/>
              <a:t>.</a:t>
            </a:r>
          </a:p>
          <a:p>
            <a:pPr marL="609600" indent="-609600" algn="r" rtl="1"/>
            <a:r>
              <a:rPr lang="en-US" dirty="0" smtClean="0"/>
              <a:t> </a:t>
            </a:r>
            <a:r>
              <a:rPr lang="ar-IQ" dirty="0" smtClean="0"/>
              <a:t>النسبة </a:t>
            </a:r>
            <a:r>
              <a:rPr lang="ar-IQ" dirty="0" err="1" smtClean="0"/>
              <a:t>الحجمية</a:t>
            </a:r>
            <a:r>
              <a:rPr lang="ar-IQ" dirty="0" smtClean="0"/>
              <a:t> لكل شخص اعتمادا على نوع فعالية الفضاء.</a:t>
            </a:r>
          </a:p>
          <a:p>
            <a:pPr marL="609600" indent="-609600" algn="r" rtl="1"/>
            <a:r>
              <a:rPr lang="ar-IQ" dirty="0" smtClean="0"/>
              <a:t>مجموع الوحدات الماصة.</a:t>
            </a:r>
            <a:endParaRPr lang="en-US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000"/>
            <a:ext cx="8229600" cy="1143000"/>
          </a:xfrm>
        </p:spPr>
        <p:txBody>
          <a:bodyPr/>
          <a:lstStyle/>
          <a:p>
            <a:r>
              <a:rPr lang="ar-IQ" dirty="0" smtClean="0"/>
              <a:t>الطريقة </a:t>
            </a:r>
            <a:r>
              <a:rPr lang="ar-IQ" dirty="0" err="1" smtClean="0"/>
              <a:t>المختبرية</a:t>
            </a:r>
            <a:r>
              <a:rPr lang="ar-IQ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الفضاءات</a:t>
            </a:r>
            <a:r>
              <a:rPr lang="ar-IQ" dirty="0" smtClean="0"/>
              <a:t> المتخصصة صوتيا: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r" rtl="1">
              <a:buFontTx/>
              <a:buAutoNum type="arabicPeriod"/>
            </a:pPr>
            <a:r>
              <a:rPr lang="ar-IQ" dirty="0" err="1" smtClean="0"/>
              <a:t>فضاءات</a:t>
            </a:r>
            <a:r>
              <a:rPr lang="ar-IQ" dirty="0" smtClean="0"/>
              <a:t> الفعاليات الكلامية:</a:t>
            </a:r>
          </a:p>
          <a:p>
            <a:pPr marL="609600" indent="-609600" algn="r" rtl="1">
              <a:buFontTx/>
              <a:buNone/>
            </a:pPr>
            <a:r>
              <a:rPr lang="ar-IQ" dirty="0" smtClean="0"/>
              <a:t>يجب </a:t>
            </a:r>
            <a:r>
              <a:rPr lang="ar-IQ" dirty="0" err="1" smtClean="0"/>
              <a:t>ان</a:t>
            </a:r>
            <a:r>
              <a:rPr lang="ar-IQ" dirty="0" smtClean="0"/>
              <a:t> تكون قيمة الترديد الصوتي لها قليلة _ أي زمن تلاشي </a:t>
            </a:r>
            <a:r>
              <a:rPr lang="en-US" dirty="0" smtClean="0"/>
              <a:t> </a:t>
            </a:r>
            <a:r>
              <a:rPr lang="ar-IQ" dirty="0" smtClean="0"/>
              <a:t>قليل</a:t>
            </a:r>
            <a:r>
              <a:rPr lang="en-US" dirty="0" smtClean="0"/>
              <a:t> </a:t>
            </a:r>
            <a:r>
              <a:rPr lang="ar-IQ" dirty="0" err="1" smtClean="0"/>
              <a:t>لاجل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لا تتداخل الكلمات.</a:t>
            </a:r>
          </a:p>
          <a:p>
            <a:pPr marL="609600" indent="-609600" algn="r" rtl="1">
              <a:buFontTx/>
              <a:buNone/>
            </a:pPr>
            <a:r>
              <a:rPr lang="ar-IQ" dirty="0" smtClean="0"/>
              <a:t>2 .</a:t>
            </a:r>
            <a:r>
              <a:rPr lang="ar-IQ" dirty="0" err="1" smtClean="0"/>
              <a:t>فضاءات</a:t>
            </a:r>
            <a:r>
              <a:rPr lang="ar-IQ" dirty="0" smtClean="0"/>
              <a:t> الفعاليات الموسيقية:</a:t>
            </a:r>
          </a:p>
          <a:p>
            <a:pPr marL="609600" indent="-609600" algn="r" rtl="1">
              <a:buFontTx/>
              <a:buNone/>
            </a:pPr>
            <a:r>
              <a:rPr lang="ar-IQ" dirty="0" smtClean="0"/>
              <a:t>يجب </a:t>
            </a:r>
            <a:r>
              <a:rPr lang="ar-IQ" dirty="0" err="1" smtClean="0"/>
              <a:t>ان</a:t>
            </a:r>
            <a:r>
              <a:rPr lang="ar-IQ" dirty="0" smtClean="0"/>
              <a:t> يكون زمن الترديد الصوتي لها طويل </a:t>
            </a:r>
            <a:r>
              <a:rPr lang="ar-IQ" dirty="0" err="1" smtClean="0"/>
              <a:t>لاجل</a:t>
            </a:r>
            <a:r>
              <a:rPr lang="ar-IQ" dirty="0" smtClean="0"/>
              <a:t> التمتع بالنبرة الموسيقية(أي زمن تلاشي </a:t>
            </a:r>
            <a:r>
              <a:rPr lang="ar-IQ" dirty="0" err="1" smtClean="0"/>
              <a:t>اطول</a:t>
            </a:r>
            <a:r>
              <a:rPr lang="ar-IQ" dirty="0" smtClean="0"/>
              <a:t>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769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sz="1600" dirty="0" smtClean="0"/>
              <a:t>max</a:t>
            </a:r>
            <a:r>
              <a:rPr lang="en-US" dirty="0" smtClean="0"/>
              <a:t> =1→130 </a:t>
            </a:r>
          </a:p>
          <a:p>
            <a:r>
              <a:rPr lang="en-US" dirty="0" smtClean="0"/>
              <a:t>I </a:t>
            </a:r>
            <a:r>
              <a:rPr lang="en-US" sz="1600" dirty="0" smtClean="0"/>
              <a:t>min </a:t>
            </a:r>
            <a:r>
              <a:rPr lang="en-US" dirty="0" smtClean="0"/>
              <a:t>= 10</a:t>
            </a:r>
            <a:r>
              <a:rPr lang="en-US" baseline="30000" dirty="0" smtClean="0"/>
              <a:t>-12</a:t>
            </a:r>
            <a:r>
              <a:rPr lang="en-US" dirty="0" smtClean="0"/>
              <a:t> →0 </a:t>
            </a:r>
          </a:p>
          <a:p>
            <a:pPr algn="r" rtl="1">
              <a:buNone/>
            </a:pPr>
            <a:r>
              <a:rPr lang="ar-IQ" dirty="0" smtClean="0"/>
              <a:t>المدى الترددي  </a:t>
            </a:r>
          </a:p>
          <a:p>
            <a:pPr algn="r" rtl="1">
              <a:buNone/>
            </a:pPr>
            <a:r>
              <a:rPr lang="ar-IQ" dirty="0" smtClean="0"/>
              <a:t> </a:t>
            </a:r>
            <a:r>
              <a:rPr lang="ar-IQ" dirty="0" smtClean="0"/>
              <a:t>                </a:t>
            </a:r>
            <a:r>
              <a:rPr lang="ar-IQ" sz="1600" b="1" dirty="0" smtClean="0"/>
              <a:t>20000          16000                                            31.5             10</a:t>
            </a:r>
          </a:p>
          <a:p>
            <a:pPr algn="r" rtl="1">
              <a:buNone/>
            </a:pPr>
            <a:endParaRPr lang="ar-IQ" sz="1600" b="1" dirty="0" smtClean="0"/>
          </a:p>
          <a:p>
            <a:pPr algn="r" rtl="1">
              <a:buNone/>
            </a:pPr>
            <a:endParaRPr lang="ar-IQ" sz="1600" b="1" dirty="0" smtClean="0"/>
          </a:p>
          <a:p>
            <a:pPr algn="r" rtl="1">
              <a:buNone/>
            </a:pPr>
            <a:r>
              <a:rPr lang="ar-IQ" sz="1600" b="1" dirty="0" smtClean="0"/>
              <a:t> </a:t>
            </a:r>
            <a:r>
              <a:rPr lang="ar-IQ" sz="1600" b="1" dirty="0" smtClean="0"/>
              <a:t>                  فوق </a:t>
            </a:r>
            <a:r>
              <a:rPr lang="ar-IQ" sz="1600" b="1" dirty="0" err="1" smtClean="0"/>
              <a:t>الاذن</a:t>
            </a:r>
            <a:r>
              <a:rPr lang="ar-IQ" sz="1600" b="1" dirty="0" smtClean="0"/>
              <a:t> البشرية                             </a:t>
            </a:r>
            <a:r>
              <a:rPr lang="ar-IQ" sz="1600" b="1" dirty="0" err="1" smtClean="0"/>
              <a:t>الاذن</a:t>
            </a:r>
            <a:r>
              <a:rPr lang="ar-IQ" sz="1600" b="1" dirty="0" smtClean="0"/>
              <a:t> البشرية                                  تحت </a:t>
            </a:r>
            <a:r>
              <a:rPr lang="ar-IQ" sz="1600" b="1" dirty="0" err="1" smtClean="0"/>
              <a:t>الاذن</a:t>
            </a:r>
            <a:r>
              <a:rPr lang="ar-IQ" sz="1600" b="1" dirty="0" smtClean="0"/>
              <a:t> البشرية</a:t>
            </a:r>
            <a:endParaRPr lang="en-US" sz="1600" b="1" dirty="0"/>
          </a:p>
        </p:txBody>
      </p:sp>
      <p:sp>
        <p:nvSpPr>
          <p:cNvPr id="4" name="Right Arrow 3"/>
          <p:cNvSpPr/>
          <p:nvPr/>
        </p:nvSpPr>
        <p:spPr>
          <a:xfrm flipV="1">
            <a:off x="1219200" y="3886201"/>
            <a:ext cx="5257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0800000" flipV="1">
            <a:off x="1219201" y="4114800"/>
            <a:ext cx="5257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33600" y="3886200"/>
            <a:ext cx="3429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858962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dirty="0" smtClean="0"/>
              <a:t>منسوب الضغط الصوتي:</a:t>
            </a:r>
            <a:br>
              <a:rPr lang="ar-IQ" dirty="0" smtClean="0"/>
            </a:br>
            <a:r>
              <a:rPr lang="ar-IQ" dirty="0" smtClean="0"/>
              <a:t>النسبة </a:t>
            </a:r>
            <a:r>
              <a:rPr lang="ar-IQ" dirty="0" err="1" smtClean="0"/>
              <a:t>اللوغاريتمية</a:t>
            </a:r>
            <a:r>
              <a:rPr lang="ar-IQ" dirty="0" smtClean="0"/>
              <a:t> للضغط الصوتي </a:t>
            </a:r>
            <a:r>
              <a:rPr lang="ar-IQ" dirty="0" err="1" smtClean="0"/>
              <a:t>الى</a:t>
            </a:r>
            <a:r>
              <a:rPr lang="ar-IQ" dirty="0" smtClean="0"/>
              <a:t> اقل ضغط صوتي مسموع </a:t>
            </a:r>
            <a:r>
              <a:rPr lang="en-US" dirty="0" smtClean="0"/>
              <a:t>S.P.L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S.P.L = </a:t>
            </a:r>
            <a:r>
              <a:rPr lang="en-US" dirty="0" smtClean="0"/>
              <a:t>20 </a:t>
            </a:r>
            <a:r>
              <a:rPr lang="en-US" dirty="0" smtClean="0"/>
              <a:t>L0g  p / p</a:t>
            </a:r>
            <a:r>
              <a:rPr lang="ar-IQ" sz="1600" baseline="30000" dirty="0" smtClean="0"/>
              <a:t>0</a:t>
            </a:r>
            <a:endParaRPr lang="en-US" sz="1600" baseline="30000" dirty="0" smtClean="0"/>
          </a:p>
          <a:p>
            <a:pPr algn="r">
              <a:buFontTx/>
              <a:buNone/>
            </a:pPr>
            <a:r>
              <a:rPr lang="ar-IQ" dirty="0" smtClean="0"/>
              <a:t>منسوب شدة الصوت:</a:t>
            </a:r>
          </a:p>
          <a:p>
            <a:pPr algn="r">
              <a:buFontTx/>
              <a:buNone/>
            </a:pPr>
            <a:r>
              <a:rPr lang="ar-IQ" dirty="0" smtClean="0"/>
              <a:t>النسبة </a:t>
            </a:r>
            <a:r>
              <a:rPr lang="ar-IQ" dirty="0" err="1" smtClean="0"/>
              <a:t>اللوغاريتمية</a:t>
            </a:r>
            <a:r>
              <a:rPr lang="ar-IQ" dirty="0" smtClean="0"/>
              <a:t> بين شدة الصوت </a:t>
            </a:r>
            <a:r>
              <a:rPr lang="ar-IQ" dirty="0" err="1" smtClean="0"/>
              <a:t>و</a:t>
            </a:r>
            <a:r>
              <a:rPr lang="ar-IQ" dirty="0" smtClean="0"/>
              <a:t> اقل شدة مسموعة.</a:t>
            </a:r>
          </a:p>
          <a:p>
            <a:pPr algn="r" rtl="1">
              <a:buFontTx/>
              <a:buNone/>
            </a:pPr>
            <a:r>
              <a:rPr lang="en-US" dirty="0" smtClean="0"/>
              <a:t>I</a:t>
            </a:r>
            <a:r>
              <a:rPr lang="en-US" sz="2000" dirty="0" smtClean="0"/>
              <a:t>0</a:t>
            </a:r>
            <a:r>
              <a:rPr lang="ar-IQ" dirty="0" smtClean="0"/>
              <a:t>عتبة السمع:</a:t>
            </a:r>
            <a:r>
              <a:rPr lang="en-US" dirty="0" smtClean="0"/>
              <a:t> </a:t>
            </a:r>
          </a:p>
          <a:p>
            <a:pPr rtl="1">
              <a:buFontTx/>
              <a:buNone/>
            </a:pPr>
            <a:r>
              <a:rPr lang="en-US" b="1" dirty="0" smtClean="0"/>
              <a:t>I.L=10 Log I/I0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 algn="r" rtl="1">
              <a:buNone/>
            </a:pPr>
            <a:r>
              <a:rPr lang="ar-IQ" dirty="0" smtClean="0"/>
              <a:t>حساب اقل منسوب لشدة الصوت:</a:t>
            </a:r>
          </a:p>
          <a:p>
            <a:endParaRPr lang="ar-IQ" dirty="0" smtClean="0"/>
          </a:p>
          <a:p>
            <a:pPr>
              <a:buNone/>
            </a:pPr>
            <a:r>
              <a:rPr lang="en-US" dirty="0" smtClean="0"/>
              <a:t>I.L=10 Log I/I</a:t>
            </a:r>
            <a:r>
              <a:rPr lang="en-US" sz="1000" dirty="0" smtClean="0"/>
              <a:t>0                                 </a:t>
            </a:r>
            <a:r>
              <a:rPr lang="en-US" dirty="0" smtClean="0"/>
              <a:t>I.L=10 Log 10¯¹</a:t>
            </a:r>
            <a:r>
              <a:rPr lang="en-US" baseline="30000" dirty="0" smtClean="0"/>
              <a:t>2</a:t>
            </a:r>
            <a:r>
              <a:rPr lang="en-US" dirty="0" smtClean="0"/>
              <a:t>/10¯¹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I.L= 10 Log 1           I.L= ZERO dB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flipV="1">
            <a:off x="2819400" y="20574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V="1">
            <a:off x="2819400" y="26670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حساب اكبر منسوب شدة صوت: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I.L = 10 </a:t>
            </a:r>
            <a:r>
              <a:rPr lang="en-US" dirty="0" err="1" smtClean="0"/>
              <a:t>LogI</a:t>
            </a:r>
            <a:r>
              <a:rPr lang="en-US" dirty="0" smtClean="0"/>
              <a:t>/I</a:t>
            </a:r>
            <a:r>
              <a:rPr lang="en-US" sz="1600" dirty="0" smtClean="0"/>
              <a:t>0 </a:t>
            </a:r>
          </a:p>
          <a:p>
            <a:pPr>
              <a:buNone/>
            </a:pPr>
            <a:r>
              <a:rPr lang="en-US" dirty="0" smtClean="0"/>
              <a:t>I.L = 10 Log1/10</a:t>
            </a:r>
            <a:r>
              <a:rPr lang="en-US" sz="1800" dirty="0" smtClean="0"/>
              <a:t>¯</a:t>
            </a:r>
            <a:r>
              <a:rPr lang="en-US" dirty="0" smtClean="0"/>
              <a:t>¹</a:t>
            </a:r>
            <a:r>
              <a:rPr lang="en-US" baseline="30000" dirty="0" smtClean="0"/>
              <a:t>2</a:t>
            </a:r>
            <a:endParaRPr lang="en-US" sz="1600" baseline="30000" dirty="0" smtClean="0"/>
          </a:p>
          <a:p>
            <a:pPr>
              <a:buNone/>
            </a:pPr>
            <a:r>
              <a:rPr lang="en-US" dirty="0" smtClean="0"/>
              <a:t>I.L = 120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r" rtl="1">
              <a:buNone/>
            </a:pP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سرعة الموجات الصوتية المنبعثة من مصدر صوتي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الاذن</a:t>
            </a:r>
            <a:r>
              <a:rPr lang="ar-IQ" dirty="0" smtClean="0"/>
              <a:t> البشرية، </a:t>
            </a:r>
            <a:r>
              <a:rPr lang="ar-IQ" dirty="0" err="1" smtClean="0"/>
              <a:t>و</a:t>
            </a:r>
            <a:r>
              <a:rPr lang="ar-IQ" dirty="0" smtClean="0"/>
              <a:t> تختلف بحسب نوع الوسط </a:t>
            </a:r>
            <a:r>
              <a:rPr lang="ar-IQ" dirty="0" err="1" smtClean="0"/>
              <a:t>و</a:t>
            </a:r>
            <a:r>
              <a:rPr lang="ar-IQ" dirty="0" smtClean="0"/>
              <a:t> مرونته </a:t>
            </a:r>
            <a:r>
              <a:rPr lang="ar-IQ" dirty="0" err="1" smtClean="0"/>
              <a:t>و</a:t>
            </a:r>
            <a:r>
              <a:rPr lang="ar-IQ" dirty="0" smtClean="0"/>
              <a:t> درجة حرارته.</a:t>
            </a:r>
            <a:br>
              <a:rPr lang="ar-IQ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066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3200" dirty="0" smtClean="0"/>
              <a:t>سرعة الصوت</a:t>
            </a:r>
            <a:r>
              <a:rPr lang="en-US" sz="3200" dirty="0" smtClean="0"/>
              <a:t>  velocity of sound </a:t>
            </a:r>
            <a:r>
              <a:rPr lang="ar-IQ" sz="3200" dirty="0" smtClean="0"/>
              <a:t>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IQ" dirty="0" smtClean="0"/>
              <a:t>حساب اقل طول موجي:</a:t>
            </a:r>
          </a:p>
          <a:p>
            <a:pPr>
              <a:buNone/>
            </a:pPr>
            <a:r>
              <a:rPr lang="en-US" dirty="0" smtClean="0"/>
              <a:t>C = </a:t>
            </a:r>
            <a:r>
              <a:rPr lang="el-GR" dirty="0" smtClean="0"/>
              <a:t>λ</a:t>
            </a:r>
            <a:r>
              <a:rPr lang="en-US" dirty="0" smtClean="0"/>
              <a:t>.ƒ→ m/sec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dirty="0" smtClean="0"/>
              <a:t>λ</a:t>
            </a:r>
            <a:r>
              <a:rPr lang="en-US" dirty="0" smtClean="0"/>
              <a:t> = 340/20000=0.0171m</a:t>
            </a:r>
          </a:p>
          <a:p>
            <a:pPr algn="r">
              <a:buFontTx/>
              <a:buNone/>
            </a:pPr>
            <a:r>
              <a:rPr lang="ar-IQ" dirty="0" smtClean="0"/>
              <a:t>حساب اكبر طول موجي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λ</a:t>
            </a:r>
            <a:r>
              <a:rPr lang="en-US" dirty="0" smtClean="0"/>
              <a:t> = 340/20=17m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571</Words>
  <Application>Microsoft Office PowerPoint</Application>
  <PresentationFormat>On-screen Show (4:3)</PresentationFormat>
  <Paragraphs>117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الشروط الصوتية الواجب توفرها في الفضاء الصوتي</vt:lpstr>
      <vt:lpstr>علاقة شدة الصوت و مركز الصوت</vt:lpstr>
      <vt:lpstr>Slide 3</vt:lpstr>
      <vt:lpstr>Slide 4</vt:lpstr>
      <vt:lpstr>منسوب الضغط الصوتي: النسبة اللوغاريتمية للضغط الصوتي الى اقل ضغط صوتي مسموع S.P.L </vt:lpstr>
      <vt:lpstr>Slide 6</vt:lpstr>
      <vt:lpstr>حساب اكبر منسوب شدة صوت:</vt:lpstr>
      <vt:lpstr>Slide 8</vt:lpstr>
      <vt:lpstr>Slide 9</vt:lpstr>
      <vt:lpstr>جمع شدة الصوت:      </vt:lpstr>
      <vt:lpstr>Slide 11</vt:lpstr>
      <vt:lpstr>Slide 12</vt:lpstr>
      <vt:lpstr>Slide 13</vt:lpstr>
      <vt:lpstr>الطريقة الثانية:</vt:lpstr>
      <vt:lpstr> الطريقة الثالثة: طريقة Hass</vt:lpstr>
      <vt:lpstr>مثال:  اجمع المناسيب الاتية: 92-88-86-93-81  </vt:lpstr>
      <vt:lpstr>Slide 17</vt:lpstr>
      <vt:lpstr>معامل الامتصاص = الطاقة الصوتية الممتصة لوحدة المساحة/الطاقة الصوتية الساقطة على وحدة المساحة.</vt:lpstr>
      <vt:lpstr>زمن الترديد الصوتي: الزمن اللازم لكي تضمحل شدة الصوت بعد عدد من الانعكاسات مساوي الى واحد من مليون من الشدة.</vt:lpstr>
      <vt:lpstr>Slide 20</vt:lpstr>
      <vt:lpstr>معادلة زمن الترديد:</vt:lpstr>
      <vt:lpstr> 1– الطريقة الحسابية:</vt:lpstr>
      <vt:lpstr>الطريقة المختبرية:</vt:lpstr>
      <vt:lpstr>الفضاءات المتخصصة صوتيا: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intel</dc:creator>
  <cp:lastModifiedBy>intel</cp:lastModifiedBy>
  <cp:revision>72</cp:revision>
  <dcterms:created xsi:type="dcterms:W3CDTF">2009-03-09T05:32:01Z</dcterms:created>
  <dcterms:modified xsi:type="dcterms:W3CDTF">2009-03-17T06:34:23Z</dcterms:modified>
</cp:coreProperties>
</file>